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90" r:id="rId2"/>
    <p:sldId id="315" r:id="rId3"/>
    <p:sldId id="257" r:id="rId4"/>
    <p:sldId id="260" r:id="rId5"/>
    <p:sldId id="300" r:id="rId6"/>
    <p:sldId id="316" r:id="rId7"/>
    <p:sldId id="317" r:id="rId8"/>
    <p:sldId id="318" r:id="rId9"/>
    <p:sldId id="261" r:id="rId10"/>
    <p:sldId id="319" r:id="rId11"/>
    <p:sldId id="325" r:id="rId12"/>
    <p:sldId id="326" r:id="rId13"/>
    <p:sldId id="321" r:id="rId14"/>
    <p:sldId id="324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A2CF"/>
    <a:srgbClr val="33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23"/>
    <p:restoredTop sz="91561"/>
  </p:normalViewPr>
  <p:slideViewPr>
    <p:cSldViewPr snapToGrid="0" snapToObjects="1">
      <p:cViewPr varScale="1">
        <p:scale>
          <a:sx n="92" d="100"/>
          <a:sy n="92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FBDB6-B0A1-6044-87BD-91FBC3E51B84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4B745-F5C4-A642-81C7-A11577984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86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5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James </a:t>
            </a:r>
            <a:r>
              <a:rPr lang="en-US" dirty="0" err="1"/>
              <a:t>taylor</a:t>
            </a:r>
            <a:r>
              <a:rPr lang="en-US" baseline="0" dirty="0"/>
              <a:t> - https://</a:t>
            </a:r>
            <a:r>
              <a:rPr lang="en-US" baseline="0" dirty="0" err="1"/>
              <a:t>www.youtube.com</a:t>
            </a:r>
            <a:r>
              <a:rPr lang="en-US" baseline="0" dirty="0"/>
              <a:t>/</a:t>
            </a:r>
            <a:r>
              <a:rPr lang="en-US" baseline="0" dirty="0" err="1"/>
              <a:t>watch?v</a:t>
            </a:r>
            <a:r>
              <a:rPr lang="en-US" baseline="0" dirty="0"/>
              <a:t>=3WJ1cf3nrLE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59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James </a:t>
            </a:r>
            <a:r>
              <a:rPr lang="en-US" dirty="0" err="1" smtClean="0"/>
              <a:t>taylor</a:t>
            </a:r>
            <a:r>
              <a:rPr lang="en-US" baseline="0" dirty="0" smtClean="0"/>
              <a:t> -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=3WJ1cf3nrLE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3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23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44B745-F5C4-A642-81C7-A11577984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0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2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42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0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1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3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2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FE206-8B70-974C-8D42-F7E262BF6696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DA9C3-6F59-1E4B-BCDF-7A01596F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png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EE56F84D-D943-0049-BEEF-4A4926E3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4437" y="4057284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/>
              <a:t>Dr. Charles </a:t>
            </a:r>
            <a:r>
              <a:rPr lang="en-US" sz="3200" dirty="0" smtClean="0"/>
              <a:t>Severance</a:t>
            </a:r>
            <a:endParaRPr lang="en-US" sz="3200" dirty="0"/>
          </a:p>
          <a:p>
            <a:r>
              <a:rPr lang="en-US" sz="3200" dirty="0"/>
              <a:t>Founder, Learning Experiences</a:t>
            </a:r>
          </a:p>
          <a:p>
            <a:r>
              <a:rPr lang="en-US" sz="3200" dirty="0" err="1"/>
              <a:t>drchuck@learnxp.com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35897" r="44113" b="39231"/>
          <a:stretch/>
        </p:blipFill>
        <p:spPr>
          <a:xfrm>
            <a:off x="2781448" y="1197452"/>
            <a:ext cx="6729978" cy="260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510834"/>
            <a:ext cx="11539728" cy="53976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4360" y="6251304"/>
            <a:ext cx="425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tsugiproject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-build</a:t>
            </a:r>
          </a:p>
        </p:txBody>
      </p:sp>
    </p:spTree>
    <p:extLst>
      <p:ext uri="{BB962C8B-B14F-4D97-AF65-F5344CB8AC3E}">
        <p14:creationId xmlns:p14="http://schemas.microsoft.com/office/powerpoint/2010/main" val="45963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0"/>
            <a:ext cx="8914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6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0"/>
            <a:ext cx="8914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2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28D3D0C9-7646-D844-B8E4-F79B33CA3E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29" name="Straight Arrow Connector 128"/>
          <p:cNvCxnSpPr>
            <a:endCxn id="72" idx="1"/>
          </p:cNvCxnSpPr>
          <p:nvPr/>
        </p:nvCxnSpPr>
        <p:spPr>
          <a:xfrm>
            <a:off x="8685647" y="2781678"/>
            <a:ext cx="960432" cy="182399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8798508" y="2884367"/>
            <a:ext cx="1002195" cy="1023282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71045" y="1639467"/>
            <a:ext cx="2583024" cy="198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Pages</a:t>
            </a:r>
          </a:p>
          <a:p>
            <a:r>
              <a:rPr lang="en-US" sz="3200" dirty="0" smtClean="0"/>
              <a:t>Files</a:t>
            </a:r>
          </a:p>
          <a:p>
            <a:r>
              <a:rPr lang="en-US" sz="3200" dirty="0" smtClean="0"/>
              <a:t>Graders</a:t>
            </a:r>
          </a:p>
          <a:p>
            <a:r>
              <a:rPr lang="en-US" sz="3200" dirty="0" smtClean="0"/>
              <a:t>Book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190600" y="1873230"/>
            <a:ext cx="3421172" cy="1655189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 smtClean="0"/>
              <a:t>LOR/MOOC py4e.com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 err="1" smtClean="0"/>
              <a:t>Autograders</a:t>
            </a:r>
            <a:r>
              <a:rPr lang="en-US" sz="2667" dirty="0" smtClean="0"/>
              <a:t> (</a:t>
            </a:r>
            <a:r>
              <a:rPr lang="en-US" sz="2667" b="1" dirty="0"/>
              <a:t>次</a:t>
            </a:r>
            <a:r>
              <a:rPr lang="en-US" sz="2667" b="1" dirty="0" smtClean="0"/>
              <a:t>)</a:t>
            </a:r>
          </a:p>
          <a:p>
            <a:pPr marL="285744" indent="-285744">
              <a:buFont typeface="Arial" charset="0"/>
              <a:buChar char="•"/>
            </a:pPr>
            <a:r>
              <a:rPr lang="en-US" sz="2667" dirty="0" smtClean="0"/>
              <a:t>Modules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OER Content </a:t>
            </a:r>
            <a:r>
              <a:rPr lang="en-US" altLang="ko-KR" sz="2667" dirty="0"/>
              <a:t>(</a:t>
            </a:r>
            <a:r>
              <a:rPr lang="ko-KR" altLang="en-US" sz="2667" dirty="0"/>
              <a:t>코스</a:t>
            </a:r>
            <a:r>
              <a:rPr lang="en-US" altLang="ko-KR" sz="2667" dirty="0"/>
              <a:t>)</a:t>
            </a:r>
            <a:endParaRPr lang="en-US" sz="2667" dirty="0"/>
          </a:p>
        </p:txBody>
      </p:sp>
      <p:sp>
        <p:nvSpPr>
          <p:cNvPr id="9" name="Rectangle 8"/>
          <p:cNvSpPr/>
          <p:nvPr/>
        </p:nvSpPr>
        <p:spPr>
          <a:xfrm>
            <a:off x="6781784" y="4318736"/>
            <a:ext cx="1373715" cy="79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KDP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32" y="4330239"/>
            <a:ext cx="545365" cy="791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48305" y="4150717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Coursera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318" y="1199378"/>
            <a:ext cx="1127120" cy="118545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0155" y="6100417"/>
            <a:ext cx="2595109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archive.org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9111" y="222743"/>
            <a:ext cx="627823" cy="627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6" name="Can 25"/>
          <p:cNvSpPr/>
          <p:nvPr/>
        </p:nvSpPr>
        <p:spPr>
          <a:xfrm>
            <a:off x="1113800" y="4496845"/>
            <a:ext cx="1375009" cy="8567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Media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3200619" y="6105057"/>
            <a:ext cx="184243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YouTube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5068409" y="6105057"/>
            <a:ext cx="233452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Amazon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7402933" y="6102668"/>
            <a:ext cx="198211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95872" y="6100417"/>
            <a:ext cx="2340605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Google Play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44857" y="4058906"/>
            <a:ext cx="1483431" cy="70144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Pandoc</a:t>
            </a:r>
            <a:endParaRPr lang="en-US" sz="3200" dirty="0"/>
          </a:p>
        </p:txBody>
      </p:sp>
      <p:cxnSp>
        <p:nvCxnSpPr>
          <p:cNvPr id="32" name="Straight Arrow Connector 31"/>
          <p:cNvCxnSpPr>
            <a:stCxn id="4" idx="2"/>
            <a:endCxn id="26" idx="1"/>
          </p:cNvCxnSpPr>
          <p:nvPr/>
        </p:nvCxnSpPr>
        <p:spPr>
          <a:xfrm>
            <a:off x="876538" y="3873983"/>
            <a:ext cx="924767" cy="622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1068971" y="2630114"/>
            <a:ext cx="502074" cy="7469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>
            <a:off x="1801305" y="5353565"/>
            <a:ext cx="76405" cy="746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1801305" y="5353565"/>
            <a:ext cx="6592685" cy="749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31" idx="1"/>
          </p:cNvCxnSpPr>
          <p:nvPr/>
        </p:nvCxnSpPr>
        <p:spPr>
          <a:xfrm>
            <a:off x="2862557" y="3620760"/>
            <a:ext cx="482300" cy="788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3"/>
            <a:endCxn id="9" idx="1"/>
          </p:cNvCxnSpPr>
          <p:nvPr/>
        </p:nvCxnSpPr>
        <p:spPr>
          <a:xfrm>
            <a:off x="4828288" y="4409627"/>
            <a:ext cx="1953496" cy="305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>
            <a:off x="4154069" y="2630114"/>
            <a:ext cx="1036531" cy="707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648303" y="4941889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FutureLearn</a:t>
            </a:r>
            <a:endParaRPr lang="en-US" sz="32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8611772" y="2700825"/>
            <a:ext cx="1036531" cy="263676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8611772" y="2700825"/>
            <a:ext cx="1036533" cy="1845596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8611772" y="1792105"/>
            <a:ext cx="1642546" cy="90872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8611772" y="536655"/>
            <a:ext cx="1747339" cy="216417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41"/>
          <p:cNvSpPr/>
          <p:nvPr/>
        </p:nvSpPr>
        <p:spPr>
          <a:xfrm>
            <a:off x="8074428" y="2201253"/>
            <a:ext cx="1074684" cy="1016999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/>
              <a:t>IMS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1510241" y="706997"/>
            <a:ext cx="2633458" cy="62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LTI Apps</a:t>
            </a:r>
            <a:endParaRPr lang="en-US" sz="3200" dirty="0"/>
          </a:p>
        </p:txBody>
      </p:sp>
      <p:cxnSp>
        <p:nvCxnSpPr>
          <p:cNvPr id="51" name="Straight Arrow Connector 50"/>
          <p:cNvCxnSpPr>
            <a:stCxn id="4" idx="0"/>
            <a:endCxn id="49" idx="1"/>
          </p:cNvCxnSpPr>
          <p:nvPr/>
        </p:nvCxnSpPr>
        <p:spPr>
          <a:xfrm flipV="1">
            <a:off x="876538" y="1021226"/>
            <a:ext cx="633703" cy="1858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3"/>
            <a:endCxn id="8" idx="1"/>
          </p:cNvCxnSpPr>
          <p:nvPr/>
        </p:nvCxnSpPr>
        <p:spPr>
          <a:xfrm>
            <a:off x="4143699" y="1021226"/>
            <a:ext cx="1046901" cy="1679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648303" y="3359545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edX</a:t>
            </a:r>
            <a:endParaRPr lang="en-US" sz="3200" dirty="0"/>
          </a:p>
        </p:txBody>
      </p:sp>
      <p:sp>
        <p:nvSpPr>
          <p:cNvPr id="72" name="Rectangle 71"/>
          <p:cNvSpPr/>
          <p:nvPr/>
        </p:nvSpPr>
        <p:spPr>
          <a:xfrm>
            <a:off x="9646079" y="2568373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Canvas</a:t>
            </a:r>
            <a:endParaRPr lang="en-US" sz="3200" dirty="0"/>
          </a:p>
        </p:txBody>
      </p:sp>
      <p:cxnSp>
        <p:nvCxnSpPr>
          <p:cNvPr id="82" name="Straight Arrow Connector 81"/>
          <p:cNvCxnSpPr>
            <a:stCxn id="31" idx="0"/>
            <a:endCxn id="8" idx="1"/>
          </p:cNvCxnSpPr>
          <p:nvPr/>
        </p:nvCxnSpPr>
        <p:spPr>
          <a:xfrm flipV="1">
            <a:off x="4086573" y="2700825"/>
            <a:ext cx="1104027" cy="1358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95" y="2282914"/>
            <a:ext cx="686818" cy="57091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90" y="733237"/>
            <a:ext cx="686818" cy="570918"/>
          </a:xfrm>
          <a:prstGeom prst="rect">
            <a:avLst/>
          </a:prstGeom>
        </p:spPr>
      </p:pic>
      <p:cxnSp>
        <p:nvCxnSpPr>
          <p:cNvPr id="118" name="Straight Arrow Connector 117"/>
          <p:cNvCxnSpPr>
            <a:stCxn id="27" idx="0"/>
            <a:endCxn id="8" idx="2"/>
          </p:cNvCxnSpPr>
          <p:nvPr/>
        </p:nvCxnSpPr>
        <p:spPr>
          <a:xfrm flipV="1">
            <a:off x="4121837" y="3528419"/>
            <a:ext cx="2779349" cy="25766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84106" y="2880070"/>
            <a:ext cx="384865" cy="9939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97059" y="313709"/>
            <a:ext cx="4849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rgbClr val="FFFF00"/>
                </a:solidFill>
              </a:rPr>
              <a:t>TODO: Improve </a:t>
            </a:r>
            <a:r>
              <a:rPr lang="en-US" sz="4000" dirty="0" smtClean="0">
                <a:solidFill>
                  <a:srgbClr val="FFFF00"/>
                </a:solidFill>
              </a:rPr>
              <a:t>this UI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12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90574" y="1674602"/>
            <a:ext cx="5593426" cy="523063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4A2CF"/>
              </a:buClr>
              <a:buFont typeface="Arial"/>
              <a:buNone/>
            </a:pPr>
            <a:r>
              <a:rPr lang="en-US" sz="3200" b="1" dirty="0" err="1" smtClean="0"/>
              <a:t>Tsugi</a:t>
            </a:r>
            <a:r>
              <a:rPr lang="en-US" sz="3200" b="1" smtClean="0"/>
              <a:t> 2020-2021</a:t>
            </a:r>
            <a:endParaRPr lang="en-US" sz="3200" b="1" dirty="0" smtClean="0"/>
          </a:p>
          <a:p>
            <a:pPr>
              <a:buClr>
                <a:srgbClr val="34A2CF"/>
              </a:buClr>
            </a:pPr>
            <a:r>
              <a:rPr lang="en-US" sz="3200" dirty="0" smtClean="0"/>
              <a:t>Tools, tools, and more tools</a:t>
            </a:r>
          </a:p>
          <a:p>
            <a:pPr>
              <a:buClr>
                <a:srgbClr val="34A2CF"/>
              </a:buClr>
            </a:pPr>
            <a:r>
              <a:rPr lang="en-US" sz="3200" dirty="0"/>
              <a:t>I want to make “self-hosting” easy again </a:t>
            </a:r>
            <a:r>
              <a:rPr lang="mr-IN" sz="3200" dirty="0" smtClean="0">
                <a:sym typeface="Wingdings"/>
              </a:rPr>
              <a:t>–</a:t>
            </a:r>
            <a:r>
              <a:rPr lang="en-US" sz="3200" dirty="0" smtClean="0">
                <a:sym typeface="Wingdings"/>
              </a:rPr>
              <a:t> on Amazon :)</a:t>
            </a:r>
            <a:endParaRPr lang="en-US" sz="3200" dirty="0" smtClean="0"/>
          </a:p>
          <a:p>
            <a:pPr>
              <a:buClr>
                <a:srgbClr val="34A2CF"/>
              </a:buClr>
            </a:pPr>
            <a:r>
              <a:rPr lang="en-US" sz="3200" dirty="0" smtClean="0"/>
              <a:t>Understand scalable Django hosting</a:t>
            </a:r>
          </a:p>
          <a:p>
            <a:pPr>
              <a:buClr>
                <a:srgbClr val="34A2CF"/>
              </a:buClr>
            </a:pPr>
            <a:r>
              <a:rPr lang="en-US" sz="3200" dirty="0" smtClean="0"/>
              <a:t>Improve Course authoring and hosting</a:t>
            </a:r>
          </a:p>
          <a:p>
            <a:pPr>
              <a:buClr>
                <a:srgbClr val="34A2CF"/>
              </a:buClr>
            </a:pPr>
            <a:r>
              <a:rPr lang="en-US" sz="3200" dirty="0" smtClean="0"/>
              <a:t>Django for Everybody on Coursers, </a:t>
            </a:r>
            <a:r>
              <a:rPr lang="en-US" sz="3200" dirty="0" err="1" smtClean="0"/>
              <a:t>edX</a:t>
            </a:r>
            <a:r>
              <a:rPr lang="en-US" sz="3200" dirty="0" smtClean="0"/>
              <a:t>, and </a:t>
            </a:r>
            <a:r>
              <a:rPr lang="en-US" sz="3200" dirty="0" err="1" smtClean="0"/>
              <a:t>FutureLearn</a:t>
            </a:r>
            <a:endParaRPr lang="en-US" sz="3200" dirty="0" smtClea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78DE683-8A2C-434F-8BE6-CBC868BB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412865" y="1943239"/>
            <a:ext cx="5491299" cy="524814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56930" y="3236229"/>
            <a:ext cx="3362942" cy="266216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Winter, spring, summer or fall, all you got to do is call</a:t>
            </a:r>
            <a:r>
              <a:rPr lang="mr-IN" smtClean="0">
                <a:solidFill>
                  <a:schemeClr val="bg1"/>
                </a:solidFill>
              </a:rPr>
              <a:t>…</a:t>
            </a:r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3888" y="0"/>
            <a:ext cx="12191998" cy="1155843"/>
            <a:chOff x="-13888" y="0"/>
            <a:chExt cx="12191998" cy="11558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DF50C952-4793-3A44-BED5-AA13BC45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4" r="504"/>
            <a:stretch/>
          </p:blipFill>
          <p:spPr>
            <a:xfrm>
              <a:off x="-13888" y="0"/>
              <a:ext cx="12191998" cy="1155843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4923692" y="0"/>
              <a:ext cx="2268416" cy="966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9" t="35897" r="44113" b="39231"/>
            <a:stretch/>
          </p:blipFill>
          <p:spPr>
            <a:xfrm>
              <a:off x="5365155" y="89621"/>
              <a:ext cx="1385490" cy="53542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89998" y="557735"/>
              <a:ext cx="153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www.tsugi.org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706214" y="7230967"/>
            <a:ext cx="7161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www.tsugicloud.org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/store/details/</a:t>
            </a:r>
            <a:r>
              <a:rPr lang="en-US" sz="2400" dirty="0" err="1"/>
              <a:t>ckpaper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9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0854" y="1137707"/>
            <a:ext cx="3551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b="1" dirty="0" err="1" smtClean="0">
                <a:solidFill>
                  <a:srgbClr val="34A2C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Tsugi</a:t>
            </a:r>
            <a:r>
              <a:rPr lang="en-US" sz="4800" b="1" dirty="0" smtClean="0">
                <a:solidFill>
                  <a:srgbClr val="34A2C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en-US" sz="4800" b="1" dirty="0" err="1" smtClean="0">
                <a:solidFill>
                  <a:srgbClr val="34A2C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Koseu</a:t>
            </a:r>
            <a:endParaRPr lang="en-US" sz="4800" b="1" dirty="0">
              <a:solidFill>
                <a:srgbClr val="34A2C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38874" y="2013991"/>
            <a:ext cx="3053721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67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Charles R. Severance</a:t>
            </a:r>
          </a:p>
          <a:p>
            <a:pPr algn="r"/>
            <a:r>
              <a:rPr lang="en-US" sz="2667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www.tsugi.org</a:t>
            </a:r>
            <a:endParaRPr lang="en-US" sz="2667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47475" y="6361144"/>
            <a:ext cx="1845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Photo: Jeffrey Smith</a:t>
            </a:r>
          </a:p>
        </p:txBody>
      </p:sp>
    </p:spTree>
    <p:extLst>
      <p:ext uri="{BB962C8B-B14F-4D97-AF65-F5344CB8AC3E}">
        <p14:creationId xmlns:p14="http://schemas.microsoft.com/office/powerpoint/2010/main" val="16503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492C01F-F6A6-AC40-A002-7A3A9B8E6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76704" y="1653627"/>
            <a:ext cx="9827172" cy="3550745"/>
          </a:xfrm>
        </p:spPr>
        <p:txBody>
          <a:bodyPr anchor="ctr"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framework to build, host, and integrate learning applications</a:t>
            </a:r>
            <a:endParaRPr lang="en-US" sz="5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49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1674604"/>
            <a:ext cx="5306084" cy="5230634"/>
          </a:xfrm>
        </p:spPr>
        <p:txBody>
          <a:bodyPr anchor="ctr">
            <a:normAutofit/>
          </a:bodyPr>
          <a:lstStyle/>
          <a:p>
            <a:pPr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The Year of </a:t>
            </a:r>
            <a:r>
              <a:rPr lang="en-US" dirty="0" err="1" smtClean="0">
                <a:solidFill>
                  <a:srgbClr val="000000"/>
                </a:solidFill>
              </a:rPr>
              <a:t>Tsugi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2019</a:t>
            </a:r>
          </a:p>
          <a:p>
            <a:pPr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LTI Advantage Certified</a:t>
            </a:r>
          </a:p>
          <a:p>
            <a:pPr lvl="1"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Became the first test platform fir all the major vendors</a:t>
            </a:r>
          </a:p>
          <a:p>
            <a:pPr lvl="1"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Helped converge interoperability</a:t>
            </a:r>
          </a:p>
          <a:p>
            <a:pPr>
              <a:buClr>
                <a:srgbClr val="34A2CF"/>
              </a:buClr>
            </a:pPr>
            <a:r>
              <a:rPr lang="en-US" dirty="0" err="1" smtClean="0">
                <a:solidFill>
                  <a:srgbClr val="000000"/>
                </a:solidFill>
              </a:rPr>
              <a:t>Tsugi</a:t>
            </a:r>
            <a:r>
              <a:rPr lang="en-US" dirty="0" smtClean="0">
                <a:solidFill>
                  <a:srgbClr val="000000"/>
                </a:solidFill>
              </a:rPr>
              <a:t> Django Workshops</a:t>
            </a:r>
          </a:p>
          <a:p>
            <a:pPr lvl="1">
              <a:buClr>
                <a:srgbClr val="34A2CF"/>
              </a:buClr>
            </a:pPr>
            <a:r>
              <a:rPr lang="en-US" dirty="0" err="1" smtClean="0">
                <a:solidFill>
                  <a:srgbClr val="000000"/>
                </a:solidFill>
              </a:rPr>
              <a:t>Apereo</a:t>
            </a:r>
            <a:r>
              <a:rPr lang="en-US" dirty="0" smtClean="0">
                <a:solidFill>
                  <a:srgbClr val="000000"/>
                </a:solidFill>
              </a:rPr>
              <a:t> 2020, Canvas, D2L, Blackboard, </a:t>
            </a:r>
            <a:r>
              <a:rPr lang="en-US" dirty="0" err="1" smtClean="0">
                <a:solidFill>
                  <a:srgbClr val="000000"/>
                </a:solidFill>
              </a:rPr>
              <a:t>Apereo</a:t>
            </a:r>
            <a:r>
              <a:rPr lang="en-US" dirty="0" smtClean="0">
                <a:solidFill>
                  <a:srgbClr val="000000"/>
                </a:solidFill>
              </a:rPr>
              <a:t> Africa</a:t>
            </a:r>
          </a:p>
          <a:p>
            <a:pPr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Build Django for Everybody</a:t>
            </a:r>
          </a:p>
          <a:p>
            <a:pPr lvl="1">
              <a:buClr>
                <a:srgbClr val="34A2CF"/>
              </a:buClr>
            </a:pPr>
            <a:r>
              <a:rPr lang="en-US" dirty="0" smtClean="0">
                <a:solidFill>
                  <a:srgbClr val="000000"/>
                </a:solidFill>
              </a:rPr>
              <a:t>www.dj4e.com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92F276F-5B6F-8242-88DA-1A29E636EF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411941" y="1944827"/>
            <a:ext cx="5491299" cy="5248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3198229"/>
            <a:ext cx="3669161" cy="2760098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  <a:defRPr/>
            </a:pPr>
            <a:r>
              <a:rPr lang="en-US" b="1" dirty="0" smtClean="0">
                <a:solidFill>
                  <a:srgbClr val="FFFFFF"/>
                </a:solidFill>
              </a:rPr>
              <a:t>Like a rhinestone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</a:rPr>
              <a:t>cowboy </a:t>
            </a:r>
            <a:r>
              <a:rPr lang="mr-IN" b="1" dirty="0" smtClean="0">
                <a:solidFill>
                  <a:srgbClr val="FFFFFF"/>
                </a:solidFill>
              </a:rPr>
              <a:t>–</a:t>
            </a:r>
            <a:r>
              <a:rPr lang="en-US" b="1" dirty="0" smtClean="0">
                <a:solidFill>
                  <a:srgbClr val="FFFFFF"/>
                </a:solidFill>
              </a:rPr>
              <a:t> offers coming in over the phone</a:t>
            </a:r>
            <a:endParaRPr lang="en-US" b="1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13888" y="0"/>
            <a:ext cx="12191998" cy="1155843"/>
            <a:chOff x="-13888" y="0"/>
            <a:chExt cx="12191998" cy="11558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DF50C952-4793-3A44-BED5-AA13BC45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4" r="504"/>
            <a:stretch/>
          </p:blipFill>
          <p:spPr>
            <a:xfrm>
              <a:off x="-13888" y="0"/>
              <a:ext cx="12191998" cy="1155843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4923692" y="0"/>
              <a:ext cx="2268416" cy="966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9" t="35897" r="44113" b="39231"/>
            <a:stretch/>
          </p:blipFill>
          <p:spPr>
            <a:xfrm>
              <a:off x="5365155" y="89621"/>
              <a:ext cx="1385490" cy="53542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89998" y="557735"/>
              <a:ext cx="153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www.tsugi.org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45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1674602"/>
            <a:ext cx="5593426" cy="5230634"/>
          </a:xfrm>
        </p:spPr>
        <p:txBody>
          <a:bodyPr anchor="ctr">
            <a:normAutofit/>
          </a:bodyPr>
          <a:lstStyle/>
          <a:p>
            <a:pPr marL="0" indent="0">
              <a:buClr>
                <a:srgbClr val="34A2CF"/>
              </a:buClr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The 2020 </a:t>
            </a:r>
            <a:r>
              <a:rPr lang="en-US" sz="3200" dirty="0" err="1" smtClean="0">
                <a:solidFill>
                  <a:srgbClr val="000000"/>
                </a:solidFill>
              </a:rPr>
              <a:t>Tsugi</a:t>
            </a:r>
            <a:r>
              <a:rPr lang="en-US" sz="3200" dirty="0" smtClean="0">
                <a:solidFill>
                  <a:srgbClr val="000000"/>
                </a:solidFill>
              </a:rPr>
              <a:t> Pivot (again)</a:t>
            </a:r>
          </a:p>
          <a:p>
            <a:pPr>
              <a:buClr>
                <a:srgbClr val="34A2CF"/>
              </a:buClr>
            </a:pPr>
            <a:endParaRPr lang="en-US" sz="3200" dirty="0">
              <a:solidFill>
                <a:srgbClr val="000000"/>
              </a:solidFill>
            </a:endParaRPr>
          </a:p>
          <a:p>
            <a:pPr>
              <a:buClr>
                <a:srgbClr val="34A2CF"/>
              </a:buClr>
            </a:pPr>
            <a:r>
              <a:rPr lang="en-US" sz="3200" dirty="0" smtClean="0">
                <a:solidFill>
                  <a:srgbClr val="000000"/>
                </a:solidFill>
              </a:rPr>
              <a:t>Build some tools for teachers</a:t>
            </a:r>
            <a:endParaRPr lang="en-US" sz="3200" dirty="0">
              <a:solidFill>
                <a:srgbClr val="000000"/>
              </a:solidFill>
            </a:endParaRPr>
          </a:p>
          <a:p>
            <a:pPr>
              <a:buClr>
                <a:srgbClr val="34A2CF"/>
              </a:buClr>
            </a:pPr>
            <a:r>
              <a:rPr lang="en-US" sz="3200" dirty="0" smtClean="0">
                <a:solidFill>
                  <a:srgbClr val="000000"/>
                </a:solidFill>
              </a:rPr>
              <a:t>Make running a server easy for adopters</a:t>
            </a:r>
            <a:endParaRPr lang="en-US" sz="3200" dirty="0">
              <a:solidFill>
                <a:srgbClr val="000000"/>
              </a:solidFill>
            </a:endParaRPr>
          </a:p>
          <a:p>
            <a:pPr>
              <a:buClr>
                <a:srgbClr val="34A2CF"/>
              </a:buClr>
            </a:pPr>
            <a:r>
              <a:rPr lang="en-US" sz="3200" dirty="0" smtClean="0">
                <a:solidFill>
                  <a:srgbClr val="000000"/>
                </a:solidFill>
              </a:rPr>
              <a:t>Invest in the LOR authoring experience and stand alone MOOC features</a:t>
            </a:r>
            <a:endParaRPr lang="en-US" sz="3600" dirty="0">
              <a:solidFill>
                <a:srgbClr val="000000"/>
              </a:solidFill>
            </a:endParaRPr>
          </a:p>
          <a:p>
            <a:pPr>
              <a:buClr>
                <a:srgbClr val="34A2CF"/>
              </a:buClr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8DE683-8A2C-434F-8BE6-CBC868BB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412865" y="1943239"/>
            <a:ext cx="5491299" cy="5248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409568"/>
            <a:ext cx="3669161" cy="422601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can see clearly now, the rain has gone.  I can see all obstacles</a:t>
            </a:r>
            <a:r>
              <a:rPr lang="mr-IN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en-US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b="1" i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13888" y="0"/>
            <a:ext cx="12191998" cy="1155843"/>
            <a:chOff x="-13888" y="0"/>
            <a:chExt cx="12191998" cy="115584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50C952-4793-3A44-BED5-AA13BC45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4" r="504"/>
            <a:stretch/>
          </p:blipFill>
          <p:spPr>
            <a:xfrm>
              <a:off x="-13888" y="0"/>
              <a:ext cx="12191998" cy="1155843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4923692" y="0"/>
              <a:ext cx="2268416" cy="966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9" t="35897" r="44113" b="39231"/>
            <a:stretch/>
          </p:blipFill>
          <p:spPr>
            <a:xfrm>
              <a:off x="5365155" y="89621"/>
              <a:ext cx="1385490" cy="53542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89998" y="557735"/>
              <a:ext cx="153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www.tsugi.org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6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144588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588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1674602"/>
            <a:ext cx="5593426" cy="5230634"/>
          </a:xfrm>
        </p:spPr>
        <p:txBody>
          <a:bodyPr anchor="ctr">
            <a:noAutofit/>
          </a:bodyPr>
          <a:lstStyle/>
          <a:p>
            <a:pPr marL="0" indent="0">
              <a:buClr>
                <a:srgbClr val="34A2CF"/>
              </a:buClr>
              <a:buNone/>
            </a:pPr>
            <a:r>
              <a:rPr lang="en-US" sz="3200" b="1" dirty="0" smtClean="0"/>
              <a:t>Ready to Use Tools</a:t>
            </a:r>
          </a:p>
          <a:p>
            <a:pPr>
              <a:buClr>
                <a:srgbClr val="34A2CF"/>
              </a:buClr>
            </a:pPr>
            <a:r>
              <a:rPr lang="en-US" sz="3200" dirty="0" err="1" smtClean="0"/>
              <a:t>CKEditor</a:t>
            </a:r>
            <a:r>
              <a:rPr lang="en-US" sz="3200" dirty="0" smtClean="0"/>
              <a:t> + Document Annotation</a:t>
            </a:r>
          </a:p>
          <a:p>
            <a:pPr>
              <a:buClr>
                <a:srgbClr val="34A2CF"/>
              </a:buClr>
            </a:pPr>
            <a:r>
              <a:rPr lang="en-US" sz="3200" dirty="0" smtClean="0"/>
              <a:t>PDF + Sticky Notes = </a:t>
            </a:r>
            <a:r>
              <a:rPr lang="en-US" sz="3200" dirty="0" err="1" smtClean="0"/>
              <a:t>StickyGrader</a:t>
            </a:r>
            <a:endParaRPr lang="en-US" sz="3200" dirty="0" smtClean="0"/>
          </a:p>
          <a:p>
            <a:pPr>
              <a:buClr>
                <a:srgbClr val="34A2CF"/>
              </a:buClr>
            </a:pPr>
            <a:endParaRPr lang="en-US" sz="3200" dirty="0"/>
          </a:p>
          <a:p>
            <a:pPr marL="0" indent="0">
              <a:buClr>
                <a:srgbClr val="34A2CF"/>
              </a:buClr>
              <a:buNone/>
            </a:pPr>
            <a:r>
              <a:rPr lang="en-US" sz="3200" b="1" dirty="0" smtClean="0"/>
              <a:t>In </a:t>
            </a:r>
            <a:r>
              <a:rPr lang="en-US" sz="3200" b="1" dirty="0" smtClean="0"/>
              <a:t>progress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Summer Project</a:t>
            </a:r>
            <a:endParaRPr lang="en-US" sz="3200" b="1" dirty="0" smtClean="0"/>
          </a:p>
          <a:p>
            <a:pPr>
              <a:buClr>
                <a:srgbClr val="34A2CF"/>
              </a:buClr>
            </a:pPr>
            <a:r>
              <a:rPr lang="en-US" sz="3200" dirty="0" smtClean="0"/>
              <a:t>Threaded Discussion based on NYU discussion - Django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8DE683-8A2C-434F-8BE6-CBC868BB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412865" y="1943239"/>
            <a:ext cx="5491299" cy="5248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930" y="3236229"/>
            <a:ext cx="3362942" cy="266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Winter, spring, summer or fall, all you got to do is call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endParaRPr lang="en-US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13888" y="0"/>
            <a:ext cx="12191998" cy="1155843"/>
            <a:chOff x="-13888" y="0"/>
            <a:chExt cx="12191998" cy="115584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F50C952-4793-3A44-BED5-AA13BC458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4" r="504"/>
            <a:stretch/>
          </p:blipFill>
          <p:spPr>
            <a:xfrm>
              <a:off x="-13888" y="0"/>
              <a:ext cx="12191998" cy="1155843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4923692" y="0"/>
              <a:ext cx="2268416" cy="966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9" t="35897" r="44113" b="39231"/>
            <a:stretch/>
          </p:blipFill>
          <p:spPr>
            <a:xfrm>
              <a:off x="5365155" y="89621"/>
              <a:ext cx="1385490" cy="53542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89998" y="557735"/>
              <a:ext cx="153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www.tsugi.org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706214" y="7230967"/>
            <a:ext cx="7161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www.tsugicloud.org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/store/details/</a:t>
            </a:r>
            <a:r>
              <a:rPr lang="en-US" sz="2400" dirty="0" err="1"/>
              <a:t>ckpaper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44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43" y="195521"/>
            <a:ext cx="10609809" cy="60557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4360" y="6251304"/>
            <a:ext cx="5809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www.tsugicloud.org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/store/details/</a:t>
            </a:r>
            <a:r>
              <a:rPr lang="en-US" dirty="0" err="1"/>
              <a:t>stickygrader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" y="218948"/>
            <a:ext cx="7460996" cy="32157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84" y="3560299"/>
            <a:ext cx="9042400" cy="256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74360" y="6251304"/>
            <a:ext cx="5428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 smtClean="0"/>
              <a:t>www.tsugicloud.org</a:t>
            </a:r>
            <a:r>
              <a:rPr lang="en-US" dirty="0" smtClean="0"/>
              <a:t>/</a:t>
            </a:r>
            <a:r>
              <a:rPr lang="en-US" dirty="0" err="1" smtClean="0"/>
              <a:t>tsugi</a:t>
            </a:r>
            <a:r>
              <a:rPr lang="en-US" dirty="0" smtClean="0"/>
              <a:t>/store/details/</a:t>
            </a:r>
            <a:r>
              <a:rPr lang="en-US" dirty="0" err="1" smtClean="0"/>
              <a:t>ckpaper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27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365760"/>
            <a:ext cx="10069904" cy="60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1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D3D0C9-7646-D844-B8E4-F79B33CA3E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53514"/>
            <a:ext cx="10515600" cy="500448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When people see a cool tool, they like the tool but then they think about more tools</a:t>
            </a:r>
            <a:r>
              <a:rPr lang="mr-IN" dirty="0" smtClean="0">
                <a:solidFill>
                  <a:schemeClr val="bg1"/>
                </a:solidFill>
              </a:rPr>
              <a:t>…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dirty="0" smtClean="0">
                <a:solidFill>
                  <a:schemeClr val="bg1"/>
                </a:solidFill>
                <a:sym typeface="Wingdings"/>
              </a:rPr>
              <a:t>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4D3F69-CFDD-EE46-AB74-571595172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0"/>
            <a:ext cx="6400800" cy="2438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68645" y="-36576"/>
            <a:ext cx="4690273" cy="2066544"/>
            <a:chOff x="4917732" y="0"/>
            <a:chExt cx="2268416" cy="966786"/>
          </a:xfrm>
        </p:grpSpPr>
        <p:sp>
          <p:nvSpPr>
            <p:cNvPr id="14" name="Rounded Rectangle 13"/>
            <p:cNvSpPr/>
            <p:nvPr/>
          </p:nvSpPr>
          <p:spPr>
            <a:xfrm>
              <a:off x="4917732" y="0"/>
              <a:ext cx="2268416" cy="9667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9" t="35897" r="44113" b="39231"/>
            <a:stretch/>
          </p:blipFill>
          <p:spPr>
            <a:xfrm>
              <a:off x="5365155" y="89621"/>
              <a:ext cx="1385490" cy="5354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375990" y="570375"/>
              <a:ext cx="1351940" cy="305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 smtClean="0"/>
                <a:t>www.tsugi.org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78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319</Words>
  <Application>Microsoft Macintosh PowerPoint</Application>
  <PresentationFormat>Widescreen</PresentationFormat>
  <Paragraphs>79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Mangal</vt:lpstr>
      <vt:lpstr>Wingdings</vt:lpstr>
      <vt:lpstr>맑은 고딕</vt:lpstr>
      <vt:lpstr>Arial</vt:lpstr>
      <vt:lpstr>Office Theme</vt:lpstr>
      <vt:lpstr>PowerPoint Presentation</vt:lpstr>
      <vt:lpstr>A framework to build, host, and integrate learning applications</vt:lpstr>
      <vt:lpstr>Like a rhinestone cowboy – offers coming in over the phone</vt:lpstr>
      <vt:lpstr>I can see clearly now, the rain has gone.  I can see all obstacles….</vt:lpstr>
      <vt:lpstr>Winter, spring, summer or fall, all you got to do is call…</vt:lpstr>
      <vt:lpstr>PowerPoint Presentation</vt:lpstr>
      <vt:lpstr>PowerPoint Presentation</vt:lpstr>
      <vt:lpstr>PowerPoint Presentation</vt:lpstr>
      <vt:lpstr>When people see a cool tool, they like the tool but then they think about more tools…  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Toby Koenig</dc:creator>
  <cp:lastModifiedBy>Severance, Charles</cp:lastModifiedBy>
  <cp:revision>41</cp:revision>
  <dcterms:created xsi:type="dcterms:W3CDTF">2020-02-17T19:37:37Z</dcterms:created>
  <dcterms:modified xsi:type="dcterms:W3CDTF">2020-06-16T13:21:39Z</dcterms:modified>
</cp:coreProperties>
</file>